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72" r:id="rId7"/>
    <p:sldId id="258" r:id="rId8"/>
    <p:sldId id="259" r:id="rId9"/>
    <p:sldId id="260" r:id="rId10"/>
    <p:sldId id="261" r:id="rId11"/>
    <p:sldId id="262" r:id="rId12"/>
    <p:sldId id="264" r:id="rId13"/>
    <p:sldId id="265" r:id="rId14"/>
    <p:sldId id="266" r:id="rId15"/>
    <p:sldId id="267" r:id="rId16"/>
    <p:sldId id="268" r:id="rId17"/>
    <p:sldId id="269" r:id="rId18"/>
    <p:sldId id="270" r:id="rId19"/>
    <p:sldId id="271" r:id="rId20"/>
    <p:sldId id="274" r:id="rId21"/>
    <p:sldId id="275"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ine Harkink" userId="a78267ac-fc2d-485f-a832-6b81cd17b586" providerId="ADAL" clId="{F3B6CA91-DA2B-4B2C-99F8-82367FF0CC89}"/>
    <pc:docChg chg="modSld">
      <pc:chgData name="Corine Harkink" userId="a78267ac-fc2d-485f-a832-6b81cd17b586" providerId="ADAL" clId="{F3B6CA91-DA2B-4B2C-99F8-82367FF0CC89}" dt="2023-03-22T08:31:08.867" v="9" actId="20577"/>
      <pc:docMkLst>
        <pc:docMk/>
      </pc:docMkLst>
      <pc:sldChg chg="modSp">
        <pc:chgData name="Corine Harkink" userId="a78267ac-fc2d-485f-a832-6b81cd17b586" providerId="ADAL" clId="{F3B6CA91-DA2B-4B2C-99F8-82367FF0CC89}" dt="2023-03-22T08:31:08.867" v="9" actId="20577"/>
        <pc:sldMkLst>
          <pc:docMk/>
          <pc:sldMk cId="433554173" sldId="273"/>
        </pc:sldMkLst>
        <pc:spChg chg="mod">
          <ac:chgData name="Corine Harkink" userId="a78267ac-fc2d-485f-a832-6b81cd17b586" providerId="ADAL" clId="{F3B6CA91-DA2B-4B2C-99F8-82367FF0CC89}" dt="2023-03-22T08:31:08.867" v="9" actId="20577"/>
          <ac:spMkLst>
            <pc:docMk/>
            <pc:sldMk cId="433554173" sldId="273"/>
            <ac:spMk id="3" creationId="{9EAA50FB-B0DD-49A3-9BEE-DEAB2C919A0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dirty="0"/>
              <a:pPr/>
              <a:t>3/22/2023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3/22/2023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hyperlink" Target="file:///C:\Users\charkink\OneDrive%20-%20Zone.college\2022-2023\MBO\niv%202\1.04\gedrag%20en%20welzijn\eigen%20materiaal\Theorie%20werkblad%20schaap%20en%20gei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goon-my.sharepoint.com/personal/charkink_zone_college/Documents/2022-2023/MBO/niv%202/1.04/gedrag%20en%20welzijn/eigen%20materiaal/Opdracht%20muurkrant%20geit%20ziekt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C:\Users\charkink\OneDrive%20-%20Zone.college\2022-2023\MBO\niv%202\1.04\gedrag%20en%20welzijn\eigen%20materiaal\Gezondheidskalender%20schaap.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2E6955-DD02-45C1-8D70-FD9F980E0F34}"/>
              </a:ext>
            </a:extLst>
          </p:cNvPr>
          <p:cNvSpPr>
            <a:spLocks noGrp="1"/>
          </p:cNvSpPr>
          <p:nvPr>
            <p:ph type="ctrTitle"/>
          </p:nvPr>
        </p:nvSpPr>
        <p:spPr/>
        <p:txBody>
          <a:bodyPr/>
          <a:lstStyle/>
          <a:p>
            <a:r>
              <a:rPr lang="nl-NL" dirty="0"/>
              <a:t>Gedrag en Welzijn/Gezondheid</a:t>
            </a:r>
          </a:p>
        </p:txBody>
      </p:sp>
      <p:sp>
        <p:nvSpPr>
          <p:cNvPr id="3" name="Ondertitel 2">
            <a:extLst>
              <a:ext uri="{FF2B5EF4-FFF2-40B4-BE49-F238E27FC236}">
                <a16:creationId xmlns:a16="http://schemas.microsoft.com/office/drawing/2014/main" id="{214745B1-B75E-41FA-8023-9CF409D8B5A3}"/>
              </a:ext>
            </a:extLst>
          </p:cNvPr>
          <p:cNvSpPr>
            <a:spLocks noGrp="1"/>
          </p:cNvSpPr>
          <p:nvPr>
            <p:ph type="subTitle" idx="1"/>
          </p:nvPr>
        </p:nvSpPr>
        <p:spPr/>
        <p:txBody>
          <a:bodyPr/>
          <a:lstStyle/>
          <a:p>
            <a:r>
              <a:rPr lang="nl-NL" dirty="0"/>
              <a:t>Blok 1.04	niveau 2 			DV2.1</a:t>
            </a:r>
          </a:p>
          <a:p>
            <a:r>
              <a:rPr lang="nl-NL" dirty="0"/>
              <a:t>Schapen, geiten en alpaca</a:t>
            </a:r>
          </a:p>
        </p:txBody>
      </p:sp>
    </p:spTree>
    <p:extLst>
      <p:ext uri="{BB962C8B-B14F-4D97-AF65-F5344CB8AC3E}">
        <p14:creationId xmlns:p14="http://schemas.microsoft.com/office/powerpoint/2010/main" val="3683634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88BEA7-343B-4087-9F7D-0FB292F4A90E}"/>
              </a:ext>
            </a:extLst>
          </p:cNvPr>
          <p:cNvSpPr>
            <a:spLocks noGrp="1"/>
          </p:cNvSpPr>
          <p:nvPr>
            <p:ph type="title"/>
          </p:nvPr>
        </p:nvSpPr>
        <p:spPr/>
        <p:txBody>
          <a:bodyPr/>
          <a:lstStyle/>
          <a:p>
            <a:r>
              <a:rPr lang="nl-NL" dirty="0"/>
              <a:t>Geiten gedrag</a:t>
            </a:r>
          </a:p>
        </p:txBody>
      </p:sp>
      <p:sp>
        <p:nvSpPr>
          <p:cNvPr id="3" name="Tijdelijke aanduiding voor inhoud 2">
            <a:extLst>
              <a:ext uri="{FF2B5EF4-FFF2-40B4-BE49-F238E27FC236}">
                <a16:creationId xmlns:a16="http://schemas.microsoft.com/office/drawing/2014/main" id="{D3081577-C718-4974-9B61-51718414CBB4}"/>
              </a:ext>
            </a:extLst>
          </p:cNvPr>
          <p:cNvSpPr>
            <a:spLocks noGrp="1"/>
          </p:cNvSpPr>
          <p:nvPr>
            <p:ph idx="1"/>
          </p:nvPr>
        </p:nvSpPr>
        <p:spPr/>
        <p:txBody>
          <a:bodyPr/>
          <a:lstStyle/>
          <a:p>
            <a:r>
              <a:rPr lang="nl-NL" dirty="0"/>
              <a:t>Kuddedieren</a:t>
            </a:r>
          </a:p>
          <a:p>
            <a:r>
              <a:rPr lang="nl-NL" dirty="0"/>
              <a:t>Vluchtdieren</a:t>
            </a:r>
          </a:p>
          <a:p>
            <a:r>
              <a:rPr lang="nl-NL" dirty="0"/>
              <a:t>Echte klimmers</a:t>
            </a:r>
          </a:p>
          <a:p>
            <a:r>
              <a:rPr lang="nl-NL" dirty="0" err="1"/>
              <a:t>Nieuwschierig</a:t>
            </a:r>
            <a:endParaRPr lang="nl-NL" dirty="0"/>
          </a:p>
          <a:p>
            <a:r>
              <a:rPr lang="nl-NL" dirty="0"/>
              <a:t>Sober</a:t>
            </a:r>
          </a:p>
          <a:p>
            <a:r>
              <a:rPr lang="nl-NL" dirty="0"/>
              <a:t>Koper nodig in voeding</a:t>
            </a:r>
          </a:p>
          <a:p>
            <a:pPr marL="0" indent="0">
              <a:buNone/>
            </a:pPr>
            <a:endParaRPr lang="nl-NL" dirty="0"/>
          </a:p>
        </p:txBody>
      </p:sp>
    </p:spTree>
    <p:extLst>
      <p:ext uri="{BB962C8B-B14F-4D97-AF65-F5344CB8AC3E}">
        <p14:creationId xmlns:p14="http://schemas.microsoft.com/office/powerpoint/2010/main" val="3356061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B9645A-CD97-4F3C-B7C9-DDD3F9BB5F7E}"/>
              </a:ext>
            </a:extLst>
          </p:cNvPr>
          <p:cNvSpPr>
            <a:spLocks noGrp="1"/>
          </p:cNvSpPr>
          <p:nvPr>
            <p:ph type="title"/>
          </p:nvPr>
        </p:nvSpPr>
        <p:spPr/>
        <p:txBody>
          <a:bodyPr/>
          <a:lstStyle/>
          <a:p>
            <a:r>
              <a:rPr lang="nl-NL" dirty="0"/>
              <a:t>Geiten omgang</a:t>
            </a:r>
          </a:p>
        </p:txBody>
      </p:sp>
      <p:sp>
        <p:nvSpPr>
          <p:cNvPr id="3" name="Tijdelijke aanduiding voor inhoud 2">
            <a:extLst>
              <a:ext uri="{FF2B5EF4-FFF2-40B4-BE49-F238E27FC236}">
                <a16:creationId xmlns:a16="http://schemas.microsoft.com/office/drawing/2014/main" id="{1B5DB146-85DC-476A-88D0-2C523BE9DAE2}"/>
              </a:ext>
            </a:extLst>
          </p:cNvPr>
          <p:cNvSpPr>
            <a:spLocks noGrp="1"/>
          </p:cNvSpPr>
          <p:nvPr>
            <p:ph idx="1"/>
          </p:nvPr>
        </p:nvSpPr>
        <p:spPr/>
        <p:txBody>
          <a:bodyPr/>
          <a:lstStyle/>
          <a:p>
            <a:r>
              <a:rPr lang="nl-NL" dirty="0"/>
              <a:t>Kuddedier</a:t>
            </a:r>
          </a:p>
          <a:p>
            <a:r>
              <a:rPr lang="nl-NL" dirty="0"/>
              <a:t>Makkelijk te lokken voor voeding (</a:t>
            </a:r>
            <a:r>
              <a:rPr lang="nl-NL" dirty="0" err="1"/>
              <a:t>eetgraag</a:t>
            </a:r>
            <a:r>
              <a:rPr lang="nl-NL" dirty="0"/>
              <a:t>)</a:t>
            </a:r>
          </a:p>
          <a:p>
            <a:r>
              <a:rPr lang="nl-NL" dirty="0"/>
              <a:t>Zelf rustig blijven</a:t>
            </a:r>
          </a:p>
          <a:p>
            <a:r>
              <a:rPr lang="nl-NL" dirty="0"/>
              <a:t>Vroeger gebruikt voor vlees, kleding, meld en hoeven en horens als gebruiksvoorwerpen</a:t>
            </a:r>
          </a:p>
          <a:p>
            <a:r>
              <a:rPr lang="nl-NL" dirty="0"/>
              <a:t>Tegenwoordig?</a:t>
            </a:r>
          </a:p>
          <a:p>
            <a:pPr marL="0" indent="0">
              <a:buNone/>
            </a:pPr>
            <a:endParaRPr lang="nl-NL" dirty="0"/>
          </a:p>
        </p:txBody>
      </p:sp>
    </p:spTree>
    <p:extLst>
      <p:ext uri="{BB962C8B-B14F-4D97-AF65-F5344CB8AC3E}">
        <p14:creationId xmlns:p14="http://schemas.microsoft.com/office/powerpoint/2010/main" val="29866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F356B8-9852-402A-B1FC-C4F83C4EDD1B}"/>
              </a:ext>
            </a:extLst>
          </p:cNvPr>
          <p:cNvSpPr>
            <a:spLocks noGrp="1"/>
          </p:cNvSpPr>
          <p:nvPr>
            <p:ph type="title"/>
          </p:nvPr>
        </p:nvSpPr>
        <p:spPr/>
        <p:txBody>
          <a:bodyPr/>
          <a:lstStyle/>
          <a:p>
            <a:r>
              <a:rPr lang="nl-NL" dirty="0"/>
              <a:t>Geiten gedrag levensloop</a:t>
            </a:r>
          </a:p>
        </p:txBody>
      </p:sp>
      <p:sp>
        <p:nvSpPr>
          <p:cNvPr id="3" name="Tijdelijke aanduiding voor inhoud 2">
            <a:extLst>
              <a:ext uri="{FF2B5EF4-FFF2-40B4-BE49-F238E27FC236}">
                <a16:creationId xmlns:a16="http://schemas.microsoft.com/office/drawing/2014/main" id="{D463C99D-3C34-4879-B76C-A3209B7CE2B3}"/>
              </a:ext>
            </a:extLst>
          </p:cNvPr>
          <p:cNvSpPr>
            <a:spLocks noGrp="1"/>
          </p:cNvSpPr>
          <p:nvPr>
            <p:ph idx="1"/>
          </p:nvPr>
        </p:nvSpPr>
        <p:spPr/>
        <p:txBody>
          <a:bodyPr/>
          <a:lstStyle/>
          <a:p>
            <a:pPr lvl="1"/>
            <a:r>
              <a:rPr lang="nl-NL" dirty="0"/>
              <a:t>Geiten vertonen verschillend gedrag tijdens verschillende leeftijdsfasen</a:t>
            </a:r>
          </a:p>
          <a:p>
            <a:pPr lvl="2"/>
            <a:r>
              <a:rPr lang="nl-NL" dirty="0"/>
              <a:t>Lammeren</a:t>
            </a:r>
          </a:p>
          <a:p>
            <a:pPr lvl="2"/>
            <a:r>
              <a:rPr lang="nl-NL" dirty="0"/>
              <a:t>“pubertijd”</a:t>
            </a:r>
          </a:p>
          <a:p>
            <a:pPr lvl="2"/>
            <a:r>
              <a:rPr lang="nl-NL" dirty="0"/>
              <a:t>Draagtijd</a:t>
            </a:r>
          </a:p>
          <a:p>
            <a:pPr lvl="2"/>
            <a:r>
              <a:rPr lang="nl-NL" dirty="0"/>
              <a:t>Vruchtbaarheid</a:t>
            </a:r>
          </a:p>
          <a:p>
            <a:pPr lvl="2"/>
            <a:r>
              <a:rPr lang="nl-NL" dirty="0"/>
              <a:t>Zogend</a:t>
            </a:r>
          </a:p>
          <a:p>
            <a:pPr lvl="2"/>
            <a:r>
              <a:rPr lang="nl-NL" dirty="0"/>
              <a:t>Moederinstinct (zintuigen)</a:t>
            </a:r>
          </a:p>
          <a:p>
            <a:endParaRPr lang="nl-NL" dirty="0"/>
          </a:p>
        </p:txBody>
      </p:sp>
    </p:spTree>
    <p:extLst>
      <p:ext uri="{BB962C8B-B14F-4D97-AF65-F5344CB8AC3E}">
        <p14:creationId xmlns:p14="http://schemas.microsoft.com/office/powerpoint/2010/main" val="3079445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F87650-F22D-4146-ACCA-7F5B5BFB4229}"/>
              </a:ext>
            </a:extLst>
          </p:cNvPr>
          <p:cNvSpPr>
            <a:spLocks noGrp="1"/>
          </p:cNvSpPr>
          <p:nvPr>
            <p:ph type="title"/>
          </p:nvPr>
        </p:nvSpPr>
        <p:spPr/>
        <p:txBody>
          <a:bodyPr/>
          <a:lstStyle/>
          <a:p>
            <a:r>
              <a:rPr lang="nl-NL" dirty="0"/>
              <a:t>Geiten afwijkend gedrag</a:t>
            </a:r>
          </a:p>
        </p:txBody>
      </p:sp>
      <p:sp>
        <p:nvSpPr>
          <p:cNvPr id="3" name="Tijdelijke aanduiding voor inhoud 2">
            <a:extLst>
              <a:ext uri="{FF2B5EF4-FFF2-40B4-BE49-F238E27FC236}">
                <a16:creationId xmlns:a16="http://schemas.microsoft.com/office/drawing/2014/main" id="{2E982CA8-13DF-4FF7-A137-4E39F47EE35F}"/>
              </a:ext>
            </a:extLst>
          </p:cNvPr>
          <p:cNvSpPr>
            <a:spLocks noGrp="1"/>
          </p:cNvSpPr>
          <p:nvPr>
            <p:ph idx="1"/>
          </p:nvPr>
        </p:nvSpPr>
        <p:spPr/>
        <p:txBody>
          <a:bodyPr/>
          <a:lstStyle/>
          <a:p>
            <a:r>
              <a:rPr lang="nl-NL" dirty="0"/>
              <a:t>Gedrag dat anders is als anders.</a:t>
            </a:r>
          </a:p>
          <a:p>
            <a:r>
              <a:rPr lang="nl-NL" dirty="0"/>
              <a:t>Belangrijke rol hierin is verzorger</a:t>
            </a:r>
          </a:p>
          <a:p>
            <a:r>
              <a:rPr lang="nl-NL" dirty="0"/>
              <a:t>ziektes</a:t>
            </a:r>
          </a:p>
          <a:p>
            <a:endParaRPr lang="nl-NL" dirty="0"/>
          </a:p>
        </p:txBody>
      </p:sp>
    </p:spTree>
    <p:extLst>
      <p:ext uri="{BB962C8B-B14F-4D97-AF65-F5344CB8AC3E}">
        <p14:creationId xmlns:p14="http://schemas.microsoft.com/office/powerpoint/2010/main" val="2702802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4C1316-90CA-4933-A184-9F0CE86431AB}"/>
              </a:ext>
            </a:extLst>
          </p:cNvPr>
          <p:cNvSpPr>
            <a:spLocks noGrp="1"/>
          </p:cNvSpPr>
          <p:nvPr>
            <p:ph type="title"/>
          </p:nvPr>
        </p:nvSpPr>
        <p:spPr/>
        <p:txBody>
          <a:bodyPr/>
          <a:lstStyle/>
          <a:p>
            <a:r>
              <a:rPr lang="nl-NL" dirty="0"/>
              <a:t>geitenrassen</a:t>
            </a:r>
          </a:p>
        </p:txBody>
      </p:sp>
      <p:sp>
        <p:nvSpPr>
          <p:cNvPr id="3" name="Tijdelijke aanduiding voor inhoud 2">
            <a:extLst>
              <a:ext uri="{FF2B5EF4-FFF2-40B4-BE49-F238E27FC236}">
                <a16:creationId xmlns:a16="http://schemas.microsoft.com/office/drawing/2014/main" id="{9FACF949-5032-4E7F-B512-20D0376A357D}"/>
              </a:ext>
            </a:extLst>
          </p:cNvPr>
          <p:cNvSpPr>
            <a:spLocks noGrp="1"/>
          </p:cNvSpPr>
          <p:nvPr>
            <p:ph idx="1"/>
          </p:nvPr>
        </p:nvSpPr>
        <p:spPr>
          <a:xfrm>
            <a:off x="3508542" y="864107"/>
            <a:ext cx="7315200" cy="5120640"/>
          </a:xfrm>
        </p:spPr>
        <p:txBody>
          <a:bodyPr/>
          <a:lstStyle/>
          <a:p>
            <a:r>
              <a:rPr lang="nl-NL" dirty="0"/>
              <a:t>Dwerggeit </a:t>
            </a:r>
          </a:p>
          <a:p>
            <a:r>
              <a:rPr lang="nl-NL" dirty="0" err="1"/>
              <a:t>Toggenburger</a:t>
            </a:r>
            <a:r>
              <a:rPr lang="nl-NL" dirty="0"/>
              <a:t>  </a:t>
            </a:r>
          </a:p>
          <a:p>
            <a:r>
              <a:rPr lang="nl-NL" dirty="0" err="1"/>
              <a:t>Wallische</a:t>
            </a:r>
            <a:r>
              <a:rPr lang="nl-NL" dirty="0"/>
              <a:t> geit  </a:t>
            </a:r>
          </a:p>
          <a:p>
            <a:r>
              <a:rPr lang="nl-NL" dirty="0"/>
              <a:t>Angorageit  </a:t>
            </a:r>
          </a:p>
          <a:p>
            <a:r>
              <a:rPr lang="nl-NL" dirty="0"/>
              <a:t>Nubische geit </a:t>
            </a:r>
          </a:p>
        </p:txBody>
      </p:sp>
      <p:pic>
        <p:nvPicPr>
          <p:cNvPr id="2050" name="Picture 2" descr="Dwerggeit - Stadsboerderij de Vosheuvel">
            <a:extLst>
              <a:ext uri="{FF2B5EF4-FFF2-40B4-BE49-F238E27FC236}">
                <a16:creationId xmlns:a16="http://schemas.microsoft.com/office/drawing/2014/main" id="{1701C49C-8F34-41C6-8BD1-78E03B060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1771" y="528681"/>
            <a:ext cx="2361326" cy="165645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oggenburger - Wikipedia">
            <a:extLst>
              <a:ext uri="{FF2B5EF4-FFF2-40B4-BE49-F238E27FC236}">
                <a16:creationId xmlns:a16="http://schemas.microsoft.com/office/drawing/2014/main" id="{169FBE6D-E7B2-41A6-A5BD-C97CE8F198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9314" y="528681"/>
            <a:ext cx="2476500" cy="18573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Wallische geit">
            <a:extLst>
              <a:ext uri="{FF2B5EF4-FFF2-40B4-BE49-F238E27FC236}">
                <a16:creationId xmlns:a16="http://schemas.microsoft.com/office/drawing/2014/main" id="{CD0F11D8-54D6-4464-AAB2-737A761B16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1851" y="2842689"/>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Angorageit">
            <a:extLst>
              <a:ext uri="{FF2B5EF4-FFF2-40B4-BE49-F238E27FC236}">
                <a16:creationId xmlns:a16="http://schemas.microsoft.com/office/drawing/2014/main" id="{62662EA4-4EF7-45AC-9A53-9A3141355C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3097" y="4698305"/>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ubische geit">
            <a:extLst>
              <a:ext uri="{FF2B5EF4-FFF2-40B4-BE49-F238E27FC236}">
                <a16:creationId xmlns:a16="http://schemas.microsoft.com/office/drawing/2014/main" id="{55003474-039B-43C5-98EC-05CD9A96BB8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8904" y="4585764"/>
            <a:ext cx="2746360" cy="1550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3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fade">
                                      <p:cBhvr>
                                        <p:cTn id="14" dur="5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052"/>
                                        </p:tgtEl>
                                        <p:attrNameLst>
                                          <p:attrName>style.visibility</p:attrName>
                                        </p:attrNameLst>
                                      </p:cBhvr>
                                      <p:to>
                                        <p:strVal val="visible"/>
                                      </p:to>
                                    </p:set>
                                    <p:animEffect transition="in" filter="barn(inVertical)">
                                      <p:cBhvr>
                                        <p:cTn id="24" dur="500"/>
                                        <p:tgtEl>
                                          <p:spTgt spid="2052"/>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2054"/>
                                        </p:tgtEl>
                                        <p:attrNameLst>
                                          <p:attrName>style.visibility</p:attrName>
                                        </p:attrNameLst>
                                      </p:cBhvr>
                                      <p:to>
                                        <p:strVal val="visible"/>
                                      </p:to>
                                    </p:set>
                                    <p:anim calcmode="lin" valueType="num">
                                      <p:cBhvr>
                                        <p:cTn id="37" dur="500" fill="hold"/>
                                        <p:tgtEl>
                                          <p:spTgt spid="2054"/>
                                        </p:tgtEl>
                                        <p:attrNameLst>
                                          <p:attrName>ppt_w</p:attrName>
                                        </p:attrNameLst>
                                      </p:cBhvr>
                                      <p:tavLst>
                                        <p:tav tm="0">
                                          <p:val>
                                            <p:fltVal val="0"/>
                                          </p:val>
                                        </p:tav>
                                        <p:tav tm="100000">
                                          <p:val>
                                            <p:strVal val="#ppt_w"/>
                                          </p:val>
                                        </p:tav>
                                      </p:tavLst>
                                    </p:anim>
                                    <p:anim calcmode="lin" valueType="num">
                                      <p:cBhvr>
                                        <p:cTn id="38" dur="500" fill="hold"/>
                                        <p:tgtEl>
                                          <p:spTgt spid="2054"/>
                                        </p:tgtEl>
                                        <p:attrNameLst>
                                          <p:attrName>ppt_h</p:attrName>
                                        </p:attrNameLst>
                                      </p:cBhvr>
                                      <p:tavLst>
                                        <p:tav tm="0">
                                          <p:val>
                                            <p:fltVal val="0"/>
                                          </p:val>
                                        </p:tav>
                                        <p:tav tm="100000">
                                          <p:val>
                                            <p:strVal val="#ppt_h"/>
                                          </p:val>
                                        </p:tav>
                                      </p:tavLst>
                                    </p:anim>
                                    <p:animEffect transition="in" filter="fade">
                                      <p:cBhvr>
                                        <p:cTn id="39" dur="500"/>
                                        <p:tgtEl>
                                          <p:spTgt spid="2054"/>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randombar(horizontal)">
                                      <p:cBhvr>
                                        <p:cTn id="44" dur="500"/>
                                        <p:tgtEl>
                                          <p:spTgt spid="3">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nodeType="clickEffect">
                                  <p:stCondLst>
                                    <p:cond delay="0"/>
                                  </p:stCondLst>
                                  <p:childTnLst>
                                    <p:set>
                                      <p:cBhvr>
                                        <p:cTn id="48" dur="1" fill="hold">
                                          <p:stCondLst>
                                            <p:cond delay="0"/>
                                          </p:stCondLst>
                                        </p:cTn>
                                        <p:tgtEl>
                                          <p:spTgt spid="2056"/>
                                        </p:tgtEl>
                                        <p:attrNameLst>
                                          <p:attrName>style.visibility</p:attrName>
                                        </p:attrNameLst>
                                      </p:cBhvr>
                                      <p:to>
                                        <p:strVal val="visible"/>
                                      </p:to>
                                    </p:set>
                                    <p:animEffect transition="in" filter="wipe(down)">
                                      <p:cBhvr>
                                        <p:cTn id="49" dur="580">
                                          <p:stCondLst>
                                            <p:cond delay="0"/>
                                          </p:stCondLst>
                                        </p:cTn>
                                        <p:tgtEl>
                                          <p:spTgt spid="2056"/>
                                        </p:tgtEl>
                                      </p:cBhvr>
                                    </p:animEffect>
                                    <p:anim calcmode="lin" valueType="num">
                                      <p:cBhvr>
                                        <p:cTn id="50" dur="1822" tmFilter="0,0; 0.14,0.36; 0.43,0.73; 0.71,0.91; 1.0,1.0">
                                          <p:stCondLst>
                                            <p:cond delay="0"/>
                                          </p:stCondLst>
                                        </p:cTn>
                                        <p:tgtEl>
                                          <p:spTgt spid="2056"/>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2056"/>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2056"/>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2056"/>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2056"/>
                                        </p:tgtEl>
                                        <p:attrNameLst>
                                          <p:attrName>ppt_y</p:attrName>
                                        </p:attrNameLst>
                                      </p:cBhvr>
                                      <p:tavLst>
                                        <p:tav tm="0" fmla="#ppt_y-sin(pi*$)/81">
                                          <p:val>
                                            <p:fltVal val="0"/>
                                          </p:val>
                                        </p:tav>
                                        <p:tav tm="100000">
                                          <p:val>
                                            <p:fltVal val="1"/>
                                          </p:val>
                                        </p:tav>
                                      </p:tavLst>
                                    </p:anim>
                                    <p:animScale>
                                      <p:cBhvr>
                                        <p:cTn id="55" dur="26">
                                          <p:stCondLst>
                                            <p:cond delay="650"/>
                                          </p:stCondLst>
                                        </p:cTn>
                                        <p:tgtEl>
                                          <p:spTgt spid="2056"/>
                                        </p:tgtEl>
                                      </p:cBhvr>
                                      <p:to x="100000" y="60000"/>
                                    </p:animScale>
                                    <p:animScale>
                                      <p:cBhvr>
                                        <p:cTn id="56" dur="166" decel="50000">
                                          <p:stCondLst>
                                            <p:cond delay="676"/>
                                          </p:stCondLst>
                                        </p:cTn>
                                        <p:tgtEl>
                                          <p:spTgt spid="2056"/>
                                        </p:tgtEl>
                                      </p:cBhvr>
                                      <p:to x="100000" y="100000"/>
                                    </p:animScale>
                                    <p:animScale>
                                      <p:cBhvr>
                                        <p:cTn id="57" dur="26">
                                          <p:stCondLst>
                                            <p:cond delay="1312"/>
                                          </p:stCondLst>
                                        </p:cTn>
                                        <p:tgtEl>
                                          <p:spTgt spid="2056"/>
                                        </p:tgtEl>
                                      </p:cBhvr>
                                      <p:to x="100000" y="80000"/>
                                    </p:animScale>
                                    <p:animScale>
                                      <p:cBhvr>
                                        <p:cTn id="58" dur="166" decel="50000">
                                          <p:stCondLst>
                                            <p:cond delay="1338"/>
                                          </p:stCondLst>
                                        </p:cTn>
                                        <p:tgtEl>
                                          <p:spTgt spid="2056"/>
                                        </p:tgtEl>
                                      </p:cBhvr>
                                      <p:to x="100000" y="100000"/>
                                    </p:animScale>
                                    <p:animScale>
                                      <p:cBhvr>
                                        <p:cTn id="59" dur="26">
                                          <p:stCondLst>
                                            <p:cond delay="1642"/>
                                          </p:stCondLst>
                                        </p:cTn>
                                        <p:tgtEl>
                                          <p:spTgt spid="2056"/>
                                        </p:tgtEl>
                                      </p:cBhvr>
                                      <p:to x="100000" y="90000"/>
                                    </p:animScale>
                                    <p:animScale>
                                      <p:cBhvr>
                                        <p:cTn id="60" dur="166" decel="50000">
                                          <p:stCondLst>
                                            <p:cond delay="1668"/>
                                          </p:stCondLst>
                                        </p:cTn>
                                        <p:tgtEl>
                                          <p:spTgt spid="2056"/>
                                        </p:tgtEl>
                                      </p:cBhvr>
                                      <p:to x="100000" y="100000"/>
                                    </p:animScale>
                                    <p:animScale>
                                      <p:cBhvr>
                                        <p:cTn id="61" dur="26">
                                          <p:stCondLst>
                                            <p:cond delay="1808"/>
                                          </p:stCondLst>
                                        </p:cTn>
                                        <p:tgtEl>
                                          <p:spTgt spid="2056"/>
                                        </p:tgtEl>
                                      </p:cBhvr>
                                      <p:to x="100000" y="95000"/>
                                    </p:animScale>
                                    <p:animScale>
                                      <p:cBhvr>
                                        <p:cTn id="62" dur="166" decel="50000">
                                          <p:stCondLst>
                                            <p:cond delay="1834"/>
                                          </p:stCondLst>
                                        </p:cTn>
                                        <p:tgtEl>
                                          <p:spTgt spid="2056"/>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circle(in)">
                                      <p:cBhvr>
                                        <p:cTn id="67" dur="20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nodeType="clickEffect">
                                  <p:stCondLst>
                                    <p:cond delay="0"/>
                                  </p:stCondLst>
                                  <p:childTnLst>
                                    <p:set>
                                      <p:cBhvr>
                                        <p:cTn id="71" dur="1" fill="hold">
                                          <p:stCondLst>
                                            <p:cond delay="0"/>
                                          </p:stCondLst>
                                        </p:cTn>
                                        <p:tgtEl>
                                          <p:spTgt spid="2058"/>
                                        </p:tgtEl>
                                        <p:attrNameLst>
                                          <p:attrName>style.visibility</p:attrName>
                                        </p:attrNameLst>
                                      </p:cBhvr>
                                      <p:to>
                                        <p:strVal val="visible"/>
                                      </p:to>
                                    </p:set>
                                    <p:animEffect transition="in" filter="randombar(horizontal)">
                                      <p:cBhvr>
                                        <p:cTn id="72" dur="500"/>
                                        <p:tgtEl>
                                          <p:spTgt spid="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94E32F-E14D-45C7-981F-10D8D0E8DBFA}"/>
              </a:ext>
            </a:extLst>
          </p:cNvPr>
          <p:cNvSpPr>
            <a:spLocks noGrp="1"/>
          </p:cNvSpPr>
          <p:nvPr>
            <p:ph type="title"/>
          </p:nvPr>
        </p:nvSpPr>
        <p:spPr/>
        <p:txBody>
          <a:bodyPr/>
          <a:lstStyle/>
          <a:p>
            <a:r>
              <a:rPr lang="nl-NL" dirty="0"/>
              <a:t>Opdracht </a:t>
            </a:r>
          </a:p>
        </p:txBody>
      </p:sp>
      <p:sp>
        <p:nvSpPr>
          <p:cNvPr id="3" name="Tijdelijke aanduiding voor inhoud 2">
            <a:extLst>
              <a:ext uri="{FF2B5EF4-FFF2-40B4-BE49-F238E27FC236}">
                <a16:creationId xmlns:a16="http://schemas.microsoft.com/office/drawing/2014/main" id="{25D86CF9-673B-430B-B7AE-7AABB8A2C23B}"/>
              </a:ext>
            </a:extLst>
          </p:cNvPr>
          <p:cNvSpPr>
            <a:spLocks noGrp="1"/>
          </p:cNvSpPr>
          <p:nvPr>
            <p:ph idx="1"/>
          </p:nvPr>
        </p:nvSpPr>
        <p:spPr/>
        <p:txBody>
          <a:bodyPr/>
          <a:lstStyle/>
          <a:p>
            <a:r>
              <a:rPr lang="nl-NL" dirty="0"/>
              <a:t>Opdracht </a:t>
            </a:r>
            <a:r>
              <a:rPr lang="nl-NL" dirty="0">
                <a:hlinkClick r:id="rId2" action="ppaction://hlinkfile"/>
              </a:rPr>
              <a:t>geiten/ schapen</a:t>
            </a:r>
            <a:endParaRPr lang="nl-NL" dirty="0"/>
          </a:p>
          <a:p>
            <a:endParaRPr lang="nl-NL" dirty="0"/>
          </a:p>
          <a:p>
            <a:endParaRPr lang="nl-NL" dirty="0"/>
          </a:p>
          <a:p>
            <a:r>
              <a:rPr lang="nl-NL" dirty="0"/>
              <a:t>20 minuten zelfstandig werken</a:t>
            </a:r>
          </a:p>
          <a:p>
            <a:endParaRPr lang="nl-NL" dirty="0"/>
          </a:p>
        </p:txBody>
      </p:sp>
    </p:spTree>
    <p:extLst>
      <p:ext uri="{BB962C8B-B14F-4D97-AF65-F5344CB8AC3E}">
        <p14:creationId xmlns:p14="http://schemas.microsoft.com/office/powerpoint/2010/main" val="63017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BC100-1231-49BF-B49C-D888998B1677}"/>
              </a:ext>
            </a:extLst>
          </p:cNvPr>
          <p:cNvSpPr>
            <a:spLocks noGrp="1"/>
          </p:cNvSpPr>
          <p:nvPr>
            <p:ph type="title"/>
          </p:nvPr>
        </p:nvSpPr>
        <p:spPr/>
        <p:txBody>
          <a:bodyPr/>
          <a:lstStyle/>
          <a:p>
            <a:r>
              <a:rPr lang="nl-NL" dirty="0"/>
              <a:t>gezondheid</a:t>
            </a:r>
          </a:p>
        </p:txBody>
      </p:sp>
      <p:sp>
        <p:nvSpPr>
          <p:cNvPr id="3" name="Tijdelijke aanduiding voor inhoud 2">
            <a:extLst>
              <a:ext uri="{FF2B5EF4-FFF2-40B4-BE49-F238E27FC236}">
                <a16:creationId xmlns:a16="http://schemas.microsoft.com/office/drawing/2014/main" id="{50FF479A-0E9F-4F94-9794-B972BC2EFA6C}"/>
              </a:ext>
            </a:extLst>
          </p:cNvPr>
          <p:cNvSpPr>
            <a:spLocks noGrp="1"/>
          </p:cNvSpPr>
          <p:nvPr>
            <p:ph idx="1"/>
          </p:nvPr>
        </p:nvSpPr>
        <p:spPr/>
        <p:txBody>
          <a:bodyPr/>
          <a:lstStyle/>
          <a:p>
            <a:r>
              <a:rPr lang="nl-NL" dirty="0"/>
              <a:t>Vandaag zenuwstelsel en schapen/geiten ziektes.</a:t>
            </a:r>
          </a:p>
          <a:p>
            <a:endParaRPr lang="nl-NL" dirty="0"/>
          </a:p>
        </p:txBody>
      </p:sp>
    </p:spTree>
    <p:extLst>
      <p:ext uri="{BB962C8B-B14F-4D97-AF65-F5344CB8AC3E}">
        <p14:creationId xmlns:p14="http://schemas.microsoft.com/office/powerpoint/2010/main" val="1028250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59D0B7-3011-41EE-906D-6304CCF2DFB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F788AB46-728F-4CB4-A2EB-ED031A3C2541}"/>
              </a:ext>
            </a:extLst>
          </p:cNvPr>
          <p:cNvSpPr>
            <a:spLocks noGrp="1"/>
          </p:cNvSpPr>
          <p:nvPr>
            <p:ph idx="1"/>
          </p:nvPr>
        </p:nvSpPr>
        <p:spPr/>
        <p:txBody>
          <a:bodyPr/>
          <a:lstStyle/>
          <a:p>
            <a:r>
              <a:rPr lang="nl-NL" dirty="0"/>
              <a:t>Centraal zenuwstelsel</a:t>
            </a:r>
          </a:p>
          <a:p>
            <a:r>
              <a:rPr lang="nl-NL" dirty="0"/>
              <a:t>Zintuigen</a:t>
            </a:r>
          </a:p>
          <a:p>
            <a:r>
              <a:rPr lang="nl-NL" dirty="0"/>
              <a:t>prikkels</a:t>
            </a:r>
          </a:p>
          <a:p>
            <a:endParaRPr lang="nl-NL" dirty="0"/>
          </a:p>
        </p:txBody>
      </p:sp>
    </p:spTree>
    <p:extLst>
      <p:ext uri="{BB962C8B-B14F-4D97-AF65-F5344CB8AC3E}">
        <p14:creationId xmlns:p14="http://schemas.microsoft.com/office/powerpoint/2010/main" val="138703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BC4DE-8A36-49C7-9878-2A2EC29D228A}"/>
              </a:ext>
            </a:extLst>
          </p:cNvPr>
          <p:cNvSpPr>
            <a:spLocks noGrp="1"/>
          </p:cNvSpPr>
          <p:nvPr>
            <p:ph type="title"/>
          </p:nvPr>
        </p:nvSpPr>
        <p:spPr/>
        <p:txBody>
          <a:bodyPr/>
          <a:lstStyle/>
          <a:p>
            <a:r>
              <a:rPr lang="nl-NL" dirty="0"/>
              <a:t>Opdracht </a:t>
            </a:r>
          </a:p>
        </p:txBody>
      </p:sp>
      <p:sp>
        <p:nvSpPr>
          <p:cNvPr id="3" name="Tijdelijke aanduiding voor inhoud 2">
            <a:extLst>
              <a:ext uri="{FF2B5EF4-FFF2-40B4-BE49-F238E27FC236}">
                <a16:creationId xmlns:a16="http://schemas.microsoft.com/office/drawing/2014/main" id="{A39EED69-F780-4118-B092-DE64C803AFF0}"/>
              </a:ext>
            </a:extLst>
          </p:cNvPr>
          <p:cNvSpPr>
            <a:spLocks noGrp="1"/>
          </p:cNvSpPr>
          <p:nvPr>
            <p:ph idx="1"/>
          </p:nvPr>
        </p:nvSpPr>
        <p:spPr/>
        <p:txBody>
          <a:bodyPr/>
          <a:lstStyle/>
          <a:p>
            <a:r>
              <a:rPr lang="nl-NL" dirty="0"/>
              <a:t>Lees hoofdstuk 9.1 Zintuigen van het boek Anatomie en Fysiologie door. Maak daarbij de bijbehorende vragen. </a:t>
            </a:r>
          </a:p>
          <a:p>
            <a:pPr marL="502920" lvl="1" indent="0">
              <a:buNone/>
            </a:pPr>
            <a:endParaRPr lang="nl-NL" dirty="0"/>
          </a:p>
        </p:txBody>
      </p:sp>
    </p:spTree>
    <p:extLst>
      <p:ext uri="{BB962C8B-B14F-4D97-AF65-F5344CB8AC3E}">
        <p14:creationId xmlns:p14="http://schemas.microsoft.com/office/powerpoint/2010/main" val="2473007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0B65CA-7935-4E06-9117-E0D02629CF6C}"/>
              </a:ext>
            </a:extLst>
          </p:cNvPr>
          <p:cNvSpPr>
            <a:spLocks noGrp="1"/>
          </p:cNvSpPr>
          <p:nvPr>
            <p:ph type="title"/>
          </p:nvPr>
        </p:nvSpPr>
        <p:spPr/>
        <p:txBody>
          <a:bodyPr/>
          <a:lstStyle/>
          <a:p>
            <a:r>
              <a:rPr lang="nl-NL" dirty="0"/>
              <a:t>Opdracht schapen en geitenziektes</a:t>
            </a:r>
          </a:p>
        </p:txBody>
      </p:sp>
      <p:sp>
        <p:nvSpPr>
          <p:cNvPr id="3" name="Tijdelijke aanduiding voor inhoud 2">
            <a:extLst>
              <a:ext uri="{FF2B5EF4-FFF2-40B4-BE49-F238E27FC236}">
                <a16:creationId xmlns:a16="http://schemas.microsoft.com/office/drawing/2014/main" id="{9EAA50FB-B0DD-49A3-9BEE-DEAB2C919A0F}"/>
              </a:ext>
            </a:extLst>
          </p:cNvPr>
          <p:cNvSpPr>
            <a:spLocks noGrp="1"/>
          </p:cNvSpPr>
          <p:nvPr>
            <p:ph idx="1"/>
          </p:nvPr>
        </p:nvSpPr>
        <p:spPr/>
        <p:txBody>
          <a:bodyPr/>
          <a:lstStyle/>
          <a:p>
            <a:r>
              <a:rPr lang="nl-NL" dirty="0"/>
              <a:t>Werk in tweetallen. </a:t>
            </a:r>
          </a:p>
          <a:p>
            <a:r>
              <a:rPr lang="nl-NL" dirty="0"/>
              <a:t>Je gaat een muurkrant maken over 1 van de volgende geiten of schapen ziektes</a:t>
            </a:r>
          </a:p>
          <a:p>
            <a:pPr lvl="1"/>
            <a:r>
              <a:rPr lang="nl-NL" dirty="0"/>
              <a:t>MKZ</a:t>
            </a:r>
          </a:p>
          <a:p>
            <a:pPr lvl="1"/>
            <a:r>
              <a:rPr lang="nl-NL" dirty="0"/>
              <a:t>Q-koorts</a:t>
            </a:r>
          </a:p>
          <a:p>
            <a:pPr lvl="1"/>
            <a:r>
              <a:rPr lang="nl-NL" dirty="0"/>
              <a:t>Diarree</a:t>
            </a:r>
          </a:p>
          <a:p>
            <a:pPr lvl="1"/>
            <a:r>
              <a:rPr lang="nl-NL" dirty="0" err="1"/>
              <a:t>Myassis</a:t>
            </a:r>
            <a:endParaRPr lang="nl-NL" dirty="0"/>
          </a:p>
          <a:p>
            <a:pPr lvl="1"/>
            <a:r>
              <a:rPr lang="nl-NL" dirty="0"/>
              <a:t>Blauwtong</a:t>
            </a:r>
          </a:p>
          <a:p>
            <a:pPr lvl="1"/>
            <a:r>
              <a:rPr lang="nl-NL" dirty="0"/>
              <a:t>Zere bekjes</a:t>
            </a:r>
          </a:p>
          <a:p>
            <a:pPr lvl="1"/>
            <a:endParaRPr lang="nl-NL" dirty="0"/>
          </a:p>
          <a:p>
            <a:pPr lvl="1"/>
            <a:r>
              <a:rPr lang="nl-NL" dirty="0">
                <a:hlinkClick r:id="rId2"/>
              </a:rPr>
              <a:t>opdracht</a:t>
            </a:r>
            <a:endParaRPr lang="nl-NL" dirty="0"/>
          </a:p>
        </p:txBody>
      </p:sp>
    </p:spTree>
    <p:extLst>
      <p:ext uri="{BB962C8B-B14F-4D97-AF65-F5344CB8AC3E}">
        <p14:creationId xmlns:p14="http://schemas.microsoft.com/office/powerpoint/2010/main" val="43355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10458B-53D9-421E-B719-5ABC4F2AA285}"/>
              </a:ext>
            </a:extLst>
          </p:cNvPr>
          <p:cNvSpPr>
            <a:spLocks noGrp="1"/>
          </p:cNvSpPr>
          <p:nvPr>
            <p:ph type="title"/>
          </p:nvPr>
        </p:nvSpPr>
        <p:spPr/>
        <p:txBody>
          <a:bodyPr/>
          <a:lstStyle/>
          <a:p>
            <a:r>
              <a:rPr lang="nl-NL" dirty="0"/>
              <a:t>Vandaag	</a:t>
            </a:r>
          </a:p>
        </p:txBody>
      </p:sp>
      <p:sp>
        <p:nvSpPr>
          <p:cNvPr id="3" name="Tijdelijke aanduiding voor inhoud 2">
            <a:extLst>
              <a:ext uri="{FF2B5EF4-FFF2-40B4-BE49-F238E27FC236}">
                <a16:creationId xmlns:a16="http://schemas.microsoft.com/office/drawing/2014/main" id="{AA0F6506-1E4E-447E-BDD9-12CE03F430E9}"/>
              </a:ext>
            </a:extLst>
          </p:cNvPr>
          <p:cNvSpPr>
            <a:spLocks noGrp="1"/>
          </p:cNvSpPr>
          <p:nvPr>
            <p:ph idx="1"/>
          </p:nvPr>
        </p:nvSpPr>
        <p:spPr/>
        <p:txBody>
          <a:bodyPr/>
          <a:lstStyle/>
          <a:p>
            <a:r>
              <a:rPr lang="nl-NL" dirty="0"/>
              <a:t>Cijfers staan in </a:t>
            </a:r>
            <a:r>
              <a:rPr lang="nl-NL" dirty="0" err="1"/>
              <a:t>cumlaude</a:t>
            </a:r>
            <a:r>
              <a:rPr lang="nl-NL" dirty="0"/>
              <a:t>!</a:t>
            </a:r>
          </a:p>
          <a:p>
            <a:r>
              <a:rPr lang="nl-NL" dirty="0"/>
              <a:t>Start dit blok met schapen, geiten en alpaca</a:t>
            </a:r>
          </a:p>
          <a:p>
            <a:r>
              <a:rPr lang="nl-NL" dirty="0"/>
              <a:t>Afsluiten met toetsen</a:t>
            </a:r>
          </a:p>
          <a:p>
            <a:r>
              <a:rPr lang="nl-NL" dirty="0"/>
              <a:t>Let op je gezondheidskalander voor de I.O (les Harm)</a:t>
            </a:r>
          </a:p>
          <a:p>
            <a:r>
              <a:rPr lang="nl-NL" dirty="0"/>
              <a:t>Verschil schapen en geiten</a:t>
            </a:r>
          </a:p>
          <a:p>
            <a:r>
              <a:rPr lang="nl-NL" dirty="0"/>
              <a:t>Ziektes schapen en geiten</a:t>
            </a:r>
          </a:p>
          <a:p>
            <a:pPr marL="0" indent="0">
              <a:buNone/>
            </a:pPr>
            <a:endParaRPr lang="nl-NL" dirty="0"/>
          </a:p>
        </p:txBody>
      </p:sp>
    </p:spTree>
    <p:extLst>
      <p:ext uri="{BB962C8B-B14F-4D97-AF65-F5344CB8AC3E}">
        <p14:creationId xmlns:p14="http://schemas.microsoft.com/office/powerpoint/2010/main" val="87240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307C1D-7B90-4B20-B66C-C0624712EEE8}"/>
              </a:ext>
            </a:extLst>
          </p:cNvPr>
          <p:cNvSpPr>
            <a:spLocks noGrp="1"/>
          </p:cNvSpPr>
          <p:nvPr>
            <p:ph type="title"/>
          </p:nvPr>
        </p:nvSpPr>
        <p:spPr/>
        <p:txBody>
          <a:bodyPr/>
          <a:lstStyle/>
          <a:p>
            <a:r>
              <a:rPr lang="nl-NL" dirty="0"/>
              <a:t>Opdracht gezondheidskalender</a:t>
            </a:r>
          </a:p>
        </p:txBody>
      </p:sp>
      <p:sp>
        <p:nvSpPr>
          <p:cNvPr id="3" name="Tijdelijke aanduiding voor inhoud 2">
            <a:extLst>
              <a:ext uri="{FF2B5EF4-FFF2-40B4-BE49-F238E27FC236}">
                <a16:creationId xmlns:a16="http://schemas.microsoft.com/office/drawing/2014/main" id="{F45B8A71-DD00-464D-9C87-6B5425AC3392}"/>
              </a:ext>
            </a:extLst>
          </p:cNvPr>
          <p:cNvSpPr>
            <a:spLocks noGrp="1"/>
          </p:cNvSpPr>
          <p:nvPr>
            <p:ph idx="1"/>
          </p:nvPr>
        </p:nvSpPr>
        <p:spPr/>
        <p:txBody>
          <a:bodyPr/>
          <a:lstStyle/>
          <a:p>
            <a:r>
              <a:rPr lang="nl-NL" dirty="0"/>
              <a:t>Maak een gezondheidskalender die je opslaat op je laptop. Zorg ervoor dat je deze goed bijhoud tijdens de lessen. Je kunt de gezondheidskalender gebruiken voor je opdracht bij Harm van de les I.O</a:t>
            </a:r>
          </a:p>
          <a:p>
            <a:endParaRPr lang="nl-NL" dirty="0"/>
          </a:p>
          <a:p>
            <a:r>
              <a:rPr lang="nl-NL" dirty="0">
                <a:hlinkClick r:id="rId2" action="ppaction://hlinkfile"/>
              </a:rPr>
              <a:t>Voorbeeld</a:t>
            </a:r>
            <a:endParaRPr lang="nl-NL" dirty="0"/>
          </a:p>
          <a:p>
            <a:endParaRPr lang="nl-NL" dirty="0"/>
          </a:p>
          <a:p>
            <a:r>
              <a:rPr lang="nl-NL" dirty="0"/>
              <a:t>Tien minuten </a:t>
            </a:r>
          </a:p>
        </p:txBody>
      </p:sp>
    </p:spTree>
    <p:extLst>
      <p:ext uri="{BB962C8B-B14F-4D97-AF65-F5344CB8AC3E}">
        <p14:creationId xmlns:p14="http://schemas.microsoft.com/office/powerpoint/2010/main" val="176901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151759-E728-4DA1-9670-FCE47600733A}"/>
              </a:ext>
            </a:extLst>
          </p:cNvPr>
          <p:cNvSpPr>
            <a:spLocks noGrp="1"/>
          </p:cNvSpPr>
          <p:nvPr>
            <p:ph type="title"/>
          </p:nvPr>
        </p:nvSpPr>
        <p:spPr/>
        <p:txBody>
          <a:bodyPr/>
          <a:lstStyle/>
          <a:p>
            <a:r>
              <a:rPr lang="nl-NL" dirty="0"/>
              <a:t>Gedrag en welzijn</a:t>
            </a:r>
          </a:p>
        </p:txBody>
      </p:sp>
      <p:sp>
        <p:nvSpPr>
          <p:cNvPr id="3" name="Tijdelijke aanduiding voor inhoud 2">
            <a:extLst>
              <a:ext uri="{FF2B5EF4-FFF2-40B4-BE49-F238E27FC236}">
                <a16:creationId xmlns:a16="http://schemas.microsoft.com/office/drawing/2014/main" id="{94B5B942-87C6-4196-B63B-FC64949996AF}"/>
              </a:ext>
            </a:extLst>
          </p:cNvPr>
          <p:cNvSpPr>
            <a:spLocks noGrp="1"/>
          </p:cNvSpPr>
          <p:nvPr>
            <p:ph idx="1"/>
          </p:nvPr>
        </p:nvSpPr>
        <p:spPr/>
        <p:txBody>
          <a:bodyPr/>
          <a:lstStyle/>
          <a:p>
            <a:r>
              <a:rPr lang="nl-NL" dirty="0"/>
              <a:t>Schapen en geiten lijken beetje op elkaar, maar toch zijn ze anders. </a:t>
            </a:r>
          </a:p>
        </p:txBody>
      </p:sp>
    </p:spTree>
    <p:extLst>
      <p:ext uri="{BB962C8B-B14F-4D97-AF65-F5344CB8AC3E}">
        <p14:creationId xmlns:p14="http://schemas.microsoft.com/office/powerpoint/2010/main" val="217040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8BA2B5-703F-4A5D-91F2-4DA9139E9CDB}"/>
              </a:ext>
            </a:extLst>
          </p:cNvPr>
          <p:cNvSpPr>
            <a:spLocks noGrp="1"/>
          </p:cNvSpPr>
          <p:nvPr>
            <p:ph type="title"/>
          </p:nvPr>
        </p:nvSpPr>
        <p:spPr/>
        <p:txBody>
          <a:bodyPr/>
          <a:lstStyle/>
          <a:p>
            <a:r>
              <a:rPr lang="nl-NL" dirty="0"/>
              <a:t>Schapen gedrag</a:t>
            </a:r>
          </a:p>
        </p:txBody>
      </p:sp>
      <p:sp>
        <p:nvSpPr>
          <p:cNvPr id="3" name="Tijdelijke aanduiding voor inhoud 2">
            <a:extLst>
              <a:ext uri="{FF2B5EF4-FFF2-40B4-BE49-F238E27FC236}">
                <a16:creationId xmlns:a16="http://schemas.microsoft.com/office/drawing/2014/main" id="{0547A721-BA87-4F55-B002-36CA2002A40F}"/>
              </a:ext>
            </a:extLst>
          </p:cNvPr>
          <p:cNvSpPr>
            <a:spLocks noGrp="1"/>
          </p:cNvSpPr>
          <p:nvPr>
            <p:ph idx="1"/>
          </p:nvPr>
        </p:nvSpPr>
        <p:spPr/>
        <p:txBody>
          <a:bodyPr/>
          <a:lstStyle/>
          <a:p>
            <a:r>
              <a:rPr lang="nl-NL" dirty="0"/>
              <a:t>Zijn vluchtdieren</a:t>
            </a:r>
          </a:p>
          <a:p>
            <a:r>
              <a:rPr lang="nl-NL" dirty="0"/>
              <a:t>Wel nieuwsgierig</a:t>
            </a:r>
          </a:p>
          <a:p>
            <a:r>
              <a:rPr lang="nl-NL" dirty="0"/>
              <a:t>Groepsdieren</a:t>
            </a:r>
          </a:p>
          <a:p>
            <a:r>
              <a:rPr lang="nl-NL" dirty="0"/>
              <a:t>Per ras kan dat verschillen</a:t>
            </a:r>
          </a:p>
          <a:p>
            <a:r>
              <a:rPr lang="nl-NL" dirty="0"/>
              <a:t>Kuddedier</a:t>
            </a:r>
          </a:p>
          <a:p>
            <a:r>
              <a:rPr lang="nl-NL" dirty="0"/>
              <a:t>Doel van het dier (dubbeldoel)</a:t>
            </a:r>
          </a:p>
          <a:p>
            <a:endParaRPr lang="nl-NL" dirty="0"/>
          </a:p>
        </p:txBody>
      </p:sp>
    </p:spTree>
    <p:extLst>
      <p:ext uri="{BB962C8B-B14F-4D97-AF65-F5344CB8AC3E}">
        <p14:creationId xmlns:p14="http://schemas.microsoft.com/office/powerpoint/2010/main" val="10182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04CCB-C931-47E0-8D64-93FE13C50DE3}"/>
              </a:ext>
            </a:extLst>
          </p:cNvPr>
          <p:cNvSpPr>
            <a:spLocks noGrp="1"/>
          </p:cNvSpPr>
          <p:nvPr>
            <p:ph type="title"/>
          </p:nvPr>
        </p:nvSpPr>
        <p:spPr/>
        <p:txBody>
          <a:bodyPr/>
          <a:lstStyle/>
          <a:p>
            <a:r>
              <a:rPr lang="nl-NL" dirty="0"/>
              <a:t>Schapen omgang</a:t>
            </a:r>
          </a:p>
        </p:txBody>
      </p:sp>
      <p:sp>
        <p:nvSpPr>
          <p:cNvPr id="3" name="Tijdelijke aanduiding voor inhoud 2">
            <a:extLst>
              <a:ext uri="{FF2B5EF4-FFF2-40B4-BE49-F238E27FC236}">
                <a16:creationId xmlns:a16="http://schemas.microsoft.com/office/drawing/2014/main" id="{8497D133-40EF-4310-BA37-093698994E3E}"/>
              </a:ext>
            </a:extLst>
          </p:cNvPr>
          <p:cNvSpPr>
            <a:spLocks noGrp="1"/>
          </p:cNvSpPr>
          <p:nvPr>
            <p:ph idx="1"/>
          </p:nvPr>
        </p:nvSpPr>
        <p:spPr/>
        <p:txBody>
          <a:bodyPr/>
          <a:lstStyle/>
          <a:p>
            <a:r>
              <a:rPr lang="nl-NL" dirty="0"/>
              <a:t>Voer gebruiken en gebruik maken van kuddedier</a:t>
            </a:r>
          </a:p>
          <a:p>
            <a:r>
              <a:rPr lang="nl-NL" dirty="0"/>
              <a:t>Vaste voerplek/vanghoek</a:t>
            </a:r>
          </a:p>
          <a:p>
            <a:r>
              <a:rPr lang="nl-NL" dirty="0"/>
              <a:t>Rust uitstralen (vluchtdieren)</a:t>
            </a:r>
          </a:p>
          <a:p>
            <a:r>
              <a:rPr lang="nl-NL" dirty="0"/>
              <a:t>Hulp bij verplaatsten (hond)</a:t>
            </a:r>
          </a:p>
        </p:txBody>
      </p:sp>
    </p:spTree>
    <p:extLst>
      <p:ext uri="{BB962C8B-B14F-4D97-AF65-F5344CB8AC3E}">
        <p14:creationId xmlns:p14="http://schemas.microsoft.com/office/powerpoint/2010/main" val="4026994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0D294-94D5-440E-82C3-941E941A194B}"/>
              </a:ext>
            </a:extLst>
          </p:cNvPr>
          <p:cNvSpPr>
            <a:spLocks noGrp="1"/>
          </p:cNvSpPr>
          <p:nvPr>
            <p:ph type="title"/>
          </p:nvPr>
        </p:nvSpPr>
        <p:spPr/>
        <p:txBody>
          <a:bodyPr/>
          <a:lstStyle/>
          <a:p>
            <a:r>
              <a:rPr lang="nl-NL" dirty="0"/>
              <a:t>Schapen gedrag levensloop</a:t>
            </a:r>
          </a:p>
        </p:txBody>
      </p:sp>
      <p:sp>
        <p:nvSpPr>
          <p:cNvPr id="3" name="Tijdelijke aanduiding voor inhoud 2">
            <a:extLst>
              <a:ext uri="{FF2B5EF4-FFF2-40B4-BE49-F238E27FC236}">
                <a16:creationId xmlns:a16="http://schemas.microsoft.com/office/drawing/2014/main" id="{E7C8EF06-D2C8-4567-ACED-4F6B7ACFDC51}"/>
              </a:ext>
            </a:extLst>
          </p:cNvPr>
          <p:cNvSpPr>
            <a:spLocks noGrp="1"/>
          </p:cNvSpPr>
          <p:nvPr>
            <p:ph idx="1"/>
          </p:nvPr>
        </p:nvSpPr>
        <p:spPr/>
        <p:txBody>
          <a:bodyPr/>
          <a:lstStyle/>
          <a:p>
            <a:r>
              <a:rPr lang="nl-NL" dirty="0"/>
              <a:t>Schapen vertonen verschillend gedrag tijdens verschillende leeftijdsfasen</a:t>
            </a:r>
          </a:p>
          <a:p>
            <a:pPr lvl="1"/>
            <a:r>
              <a:rPr lang="nl-NL" dirty="0"/>
              <a:t>Lammeren</a:t>
            </a:r>
          </a:p>
          <a:p>
            <a:pPr lvl="1"/>
            <a:r>
              <a:rPr lang="nl-NL" dirty="0"/>
              <a:t>“pubertijd”</a:t>
            </a:r>
          </a:p>
          <a:p>
            <a:pPr lvl="1"/>
            <a:r>
              <a:rPr lang="nl-NL" dirty="0"/>
              <a:t>Draagtijd</a:t>
            </a:r>
          </a:p>
          <a:p>
            <a:pPr lvl="1"/>
            <a:r>
              <a:rPr lang="nl-NL" dirty="0"/>
              <a:t>Vruchtbaarheid</a:t>
            </a:r>
          </a:p>
          <a:p>
            <a:pPr lvl="1"/>
            <a:r>
              <a:rPr lang="nl-NL" dirty="0"/>
              <a:t>Zogend</a:t>
            </a:r>
          </a:p>
          <a:p>
            <a:pPr lvl="1"/>
            <a:r>
              <a:rPr lang="nl-NL" dirty="0"/>
              <a:t>Moederinstinct (zintuigen)</a:t>
            </a:r>
          </a:p>
          <a:p>
            <a:pPr marL="502920" lvl="1" indent="0">
              <a:buNone/>
            </a:pPr>
            <a:endParaRPr lang="nl-NL" dirty="0"/>
          </a:p>
        </p:txBody>
      </p:sp>
    </p:spTree>
    <p:extLst>
      <p:ext uri="{BB962C8B-B14F-4D97-AF65-F5344CB8AC3E}">
        <p14:creationId xmlns:p14="http://schemas.microsoft.com/office/powerpoint/2010/main" val="215765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A642FB-5619-4033-B8E5-F94737014143}"/>
              </a:ext>
            </a:extLst>
          </p:cNvPr>
          <p:cNvSpPr>
            <a:spLocks noGrp="1"/>
          </p:cNvSpPr>
          <p:nvPr>
            <p:ph type="title"/>
          </p:nvPr>
        </p:nvSpPr>
        <p:spPr/>
        <p:txBody>
          <a:bodyPr/>
          <a:lstStyle/>
          <a:p>
            <a:r>
              <a:rPr lang="nl-NL" dirty="0"/>
              <a:t>Schapen Afwijkend gedrag</a:t>
            </a:r>
          </a:p>
        </p:txBody>
      </p:sp>
      <p:sp>
        <p:nvSpPr>
          <p:cNvPr id="3" name="Tijdelijke aanduiding voor inhoud 2">
            <a:extLst>
              <a:ext uri="{FF2B5EF4-FFF2-40B4-BE49-F238E27FC236}">
                <a16:creationId xmlns:a16="http://schemas.microsoft.com/office/drawing/2014/main" id="{660D2FF4-6163-4AAC-BBF9-5F507B86BCDE}"/>
              </a:ext>
            </a:extLst>
          </p:cNvPr>
          <p:cNvSpPr>
            <a:spLocks noGrp="1"/>
          </p:cNvSpPr>
          <p:nvPr>
            <p:ph idx="1"/>
          </p:nvPr>
        </p:nvSpPr>
        <p:spPr/>
        <p:txBody>
          <a:bodyPr/>
          <a:lstStyle/>
          <a:p>
            <a:r>
              <a:rPr lang="nl-NL" dirty="0"/>
              <a:t>Gedrag dat anders is als anders.</a:t>
            </a:r>
          </a:p>
          <a:p>
            <a:r>
              <a:rPr lang="nl-NL" dirty="0"/>
              <a:t>Belangrijke rol hierin is verzorger</a:t>
            </a:r>
          </a:p>
          <a:p>
            <a:r>
              <a:rPr lang="nl-NL" dirty="0"/>
              <a:t>ziektes</a:t>
            </a:r>
          </a:p>
        </p:txBody>
      </p:sp>
    </p:spTree>
    <p:extLst>
      <p:ext uri="{BB962C8B-B14F-4D97-AF65-F5344CB8AC3E}">
        <p14:creationId xmlns:p14="http://schemas.microsoft.com/office/powerpoint/2010/main" val="359525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4AFCAC-56F0-4BE1-B1DF-66257A13F546}"/>
              </a:ext>
            </a:extLst>
          </p:cNvPr>
          <p:cNvSpPr>
            <a:spLocks noGrp="1"/>
          </p:cNvSpPr>
          <p:nvPr>
            <p:ph type="title"/>
          </p:nvPr>
        </p:nvSpPr>
        <p:spPr/>
        <p:txBody>
          <a:bodyPr/>
          <a:lstStyle/>
          <a:p>
            <a:r>
              <a:rPr lang="nl-NL" dirty="0"/>
              <a:t>schapenrassen</a:t>
            </a:r>
          </a:p>
        </p:txBody>
      </p:sp>
      <p:sp>
        <p:nvSpPr>
          <p:cNvPr id="3" name="Tijdelijke aanduiding voor inhoud 2">
            <a:extLst>
              <a:ext uri="{FF2B5EF4-FFF2-40B4-BE49-F238E27FC236}">
                <a16:creationId xmlns:a16="http://schemas.microsoft.com/office/drawing/2014/main" id="{57740F1A-3135-4CD8-95DB-2BD9AD83BEA7}"/>
              </a:ext>
            </a:extLst>
          </p:cNvPr>
          <p:cNvSpPr>
            <a:spLocks noGrp="1"/>
          </p:cNvSpPr>
          <p:nvPr>
            <p:ph idx="1"/>
          </p:nvPr>
        </p:nvSpPr>
        <p:spPr>
          <a:xfrm>
            <a:off x="3458206" y="868680"/>
            <a:ext cx="7672478" cy="5706704"/>
          </a:xfrm>
        </p:spPr>
        <p:txBody>
          <a:bodyPr/>
          <a:lstStyle/>
          <a:p>
            <a:r>
              <a:rPr lang="nl-NL" dirty="0"/>
              <a:t>Texelaar				</a:t>
            </a:r>
          </a:p>
          <a:p>
            <a:r>
              <a:rPr lang="nl-NL" dirty="0" err="1"/>
              <a:t>Gotland</a:t>
            </a:r>
            <a:r>
              <a:rPr lang="nl-NL" dirty="0"/>
              <a:t> pelsschaap</a:t>
            </a:r>
          </a:p>
          <a:p>
            <a:r>
              <a:rPr lang="nl-NL" dirty="0" err="1"/>
              <a:t>Racka</a:t>
            </a:r>
            <a:endParaRPr lang="nl-NL" dirty="0"/>
          </a:p>
          <a:p>
            <a:r>
              <a:rPr lang="nl-NL" dirty="0"/>
              <a:t>Kameroen		</a:t>
            </a:r>
          </a:p>
          <a:p>
            <a:r>
              <a:rPr lang="nl-NL" dirty="0"/>
              <a:t>Drents heideschaap  </a:t>
            </a:r>
          </a:p>
        </p:txBody>
      </p:sp>
      <p:pic>
        <p:nvPicPr>
          <p:cNvPr id="1026" name="Picture 2" descr="Worpgrootte Texelaar ietsje gedaald • Het Schaap">
            <a:extLst>
              <a:ext uri="{FF2B5EF4-FFF2-40B4-BE49-F238E27FC236}">
                <a16:creationId xmlns:a16="http://schemas.microsoft.com/office/drawing/2014/main" id="{0713EA33-7688-49F1-9031-CFEF739138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4425" y="529303"/>
            <a:ext cx="2343150" cy="1952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otland Pels - Schapenrassen in Nederland">
            <a:extLst>
              <a:ext uri="{FF2B5EF4-FFF2-40B4-BE49-F238E27FC236}">
                <a16:creationId xmlns:a16="http://schemas.microsoft.com/office/drawing/2014/main" id="{4F77FB33-606C-464A-B2AE-1D1130F189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1849" y="634077"/>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acka – Joure onder de Wol">
            <a:extLst>
              <a:ext uri="{FF2B5EF4-FFF2-40B4-BE49-F238E27FC236}">
                <a16:creationId xmlns:a16="http://schemas.microsoft.com/office/drawing/2014/main" id="{17AFCDF5-C7F2-47DE-A4A4-3DA1166955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1849" y="2611755"/>
            <a:ext cx="2821543" cy="180638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Kameroen - Schapenrassen in Nederland">
            <a:extLst>
              <a:ext uri="{FF2B5EF4-FFF2-40B4-BE49-F238E27FC236}">
                <a16:creationId xmlns:a16="http://schemas.microsoft.com/office/drawing/2014/main" id="{61BDFD5E-52BF-4722-977C-C7FDB241DF7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613" y="4379852"/>
            <a:ext cx="1844071" cy="184407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Drents heideschaap - Wikipedia">
            <a:extLst>
              <a:ext uri="{FF2B5EF4-FFF2-40B4-BE49-F238E27FC236}">
                <a16:creationId xmlns:a16="http://schemas.microsoft.com/office/drawing/2014/main" id="{59F1BD64-7DA5-4E69-BFDB-9264FA3875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2548" y="4865961"/>
            <a:ext cx="2216267" cy="146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52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2000"/>
                                        <p:tgtEl>
                                          <p:spTgt spid="1026"/>
                                        </p:tgtEl>
                                      </p:cBhvr>
                                    </p:animEffect>
                                    <p:anim calcmode="lin" valueType="num">
                                      <p:cBhvr>
                                        <p:cTn id="14" dur="2000" fill="hold"/>
                                        <p:tgtEl>
                                          <p:spTgt spid="1026"/>
                                        </p:tgtEl>
                                        <p:attrNameLst>
                                          <p:attrName>ppt_w</p:attrName>
                                        </p:attrNameLst>
                                      </p:cBhvr>
                                      <p:tavLst>
                                        <p:tav tm="0" fmla="#ppt_w*sin(2.5*pi*$)">
                                          <p:val>
                                            <p:fltVal val="0"/>
                                          </p:val>
                                        </p:tav>
                                        <p:tav tm="100000">
                                          <p:val>
                                            <p:fltVal val="1"/>
                                          </p:val>
                                        </p:tav>
                                      </p:tavLst>
                                    </p:anim>
                                    <p:anim calcmode="lin" valueType="num">
                                      <p:cBhvr>
                                        <p:cTn id="15"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ircle(in)">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8"/>
                                        </p:tgtEl>
                                        <p:attrNameLst>
                                          <p:attrName>style.visibility</p:attrName>
                                        </p:attrNameLst>
                                      </p:cBhvr>
                                      <p:to>
                                        <p:strVal val="visible"/>
                                      </p:to>
                                    </p:set>
                                    <p:anim calcmode="lin" valueType="num">
                                      <p:cBhvr additive="base">
                                        <p:cTn id="25" dur="500" fill="hold"/>
                                        <p:tgtEl>
                                          <p:spTgt spid="1028"/>
                                        </p:tgtEl>
                                        <p:attrNameLst>
                                          <p:attrName>ppt_x</p:attrName>
                                        </p:attrNameLst>
                                      </p:cBhvr>
                                      <p:tavLst>
                                        <p:tav tm="0">
                                          <p:val>
                                            <p:strVal val="#ppt_x"/>
                                          </p:val>
                                        </p:tav>
                                        <p:tav tm="100000">
                                          <p:val>
                                            <p:strVal val="#ppt_x"/>
                                          </p:val>
                                        </p:tav>
                                      </p:tavLst>
                                    </p:anim>
                                    <p:anim calcmode="lin" valueType="num">
                                      <p:cBhvr additive="base">
                                        <p:cTn id="26"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030"/>
                                        </p:tgtEl>
                                        <p:attrNameLst>
                                          <p:attrName>style.visibility</p:attrName>
                                        </p:attrNameLst>
                                      </p:cBhvr>
                                      <p:to>
                                        <p:strVal val="visible"/>
                                      </p:to>
                                    </p:set>
                                    <p:anim calcmode="lin" valueType="num">
                                      <p:cBhvr>
                                        <p:cTn id="35" dur="500" fill="hold"/>
                                        <p:tgtEl>
                                          <p:spTgt spid="1030"/>
                                        </p:tgtEl>
                                        <p:attrNameLst>
                                          <p:attrName>ppt_w</p:attrName>
                                        </p:attrNameLst>
                                      </p:cBhvr>
                                      <p:tavLst>
                                        <p:tav tm="0">
                                          <p:val>
                                            <p:fltVal val="0"/>
                                          </p:val>
                                        </p:tav>
                                        <p:tav tm="100000">
                                          <p:val>
                                            <p:strVal val="#ppt_w"/>
                                          </p:val>
                                        </p:tav>
                                      </p:tavLst>
                                    </p:anim>
                                    <p:anim calcmode="lin" valueType="num">
                                      <p:cBhvr>
                                        <p:cTn id="36" dur="500" fill="hold"/>
                                        <p:tgtEl>
                                          <p:spTgt spid="1030"/>
                                        </p:tgtEl>
                                        <p:attrNameLst>
                                          <p:attrName>ppt_h</p:attrName>
                                        </p:attrNameLst>
                                      </p:cBhvr>
                                      <p:tavLst>
                                        <p:tav tm="0">
                                          <p:val>
                                            <p:fltVal val="0"/>
                                          </p:val>
                                        </p:tav>
                                        <p:tav tm="100000">
                                          <p:val>
                                            <p:strVal val="#ppt_h"/>
                                          </p:val>
                                        </p:tav>
                                      </p:tavLst>
                                    </p:anim>
                                    <p:animEffect transition="in" filter="fade">
                                      <p:cBhvr>
                                        <p:cTn id="37" dur="500"/>
                                        <p:tgtEl>
                                          <p:spTgt spid="1030"/>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1032"/>
                                        </p:tgtEl>
                                        <p:attrNameLst>
                                          <p:attrName>style.visibility</p:attrName>
                                        </p:attrNameLst>
                                      </p:cBhvr>
                                      <p:to>
                                        <p:strVal val="visible"/>
                                      </p:to>
                                    </p:set>
                                    <p:animEffect transition="in" filter="wheel(1)">
                                      <p:cBhvr>
                                        <p:cTn id="47" dur="2000"/>
                                        <p:tgtEl>
                                          <p:spTgt spid="1032"/>
                                        </p:tgtEl>
                                      </p:cBhvr>
                                    </p:animEffect>
                                  </p:childTnLst>
                                </p:cTn>
                              </p:par>
                            </p:childTnLst>
                          </p:cTn>
                        </p:par>
                      </p:childTnLst>
                    </p:cTn>
                  </p:par>
                  <p:par>
                    <p:cTn id="48" fill="hold">
                      <p:stCondLst>
                        <p:cond delay="indefinite"/>
                      </p:stCondLst>
                      <p:childTnLst>
                        <p:par>
                          <p:cTn id="49" fill="hold">
                            <p:stCondLst>
                              <p:cond delay="0"/>
                            </p:stCondLst>
                            <p:childTnLst>
                              <p:par>
                                <p:cTn id="50" presetID="45" presetClass="entr" presetSubtype="0"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2000"/>
                                        <p:tgtEl>
                                          <p:spTgt spid="3">
                                            <p:txEl>
                                              <p:pRg st="4" end="4"/>
                                            </p:txEl>
                                          </p:spTgt>
                                        </p:tgtEl>
                                      </p:cBhvr>
                                    </p:animEffect>
                                    <p:anim calcmode="lin" valueType="num">
                                      <p:cBhvr>
                                        <p:cTn id="53"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54"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nodeType="clickEffect">
                                  <p:stCondLst>
                                    <p:cond delay="0"/>
                                  </p:stCondLst>
                                  <p:childTnLst>
                                    <p:set>
                                      <p:cBhvr>
                                        <p:cTn id="58" dur="1" fill="hold">
                                          <p:stCondLst>
                                            <p:cond delay="0"/>
                                          </p:stCondLst>
                                        </p:cTn>
                                        <p:tgtEl>
                                          <p:spTgt spid="1034"/>
                                        </p:tgtEl>
                                        <p:attrNameLst>
                                          <p:attrName>style.visibility</p:attrName>
                                        </p:attrNameLst>
                                      </p:cBhvr>
                                      <p:to>
                                        <p:strVal val="visible"/>
                                      </p:to>
                                    </p:set>
                                    <p:animEffect transition="in" filter="wheel(1)">
                                      <p:cBhvr>
                                        <p:cTn id="59" dur="2000"/>
                                        <p:tgtEl>
                                          <p:spTgt spid="1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793C7D7F3BC946A5F2904ADE47754D" ma:contentTypeVersion="13" ma:contentTypeDescription="Een nieuw document maken." ma:contentTypeScope="" ma:versionID="cdf8280e4522fbe0d91a1e34a1c69600">
  <xsd:schema xmlns:xsd="http://www.w3.org/2001/XMLSchema" xmlns:xs="http://www.w3.org/2001/XMLSchema" xmlns:p="http://schemas.microsoft.com/office/2006/metadata/properties" xmlns:ns3="c2e09757-d42c-4fcd-ae27-c71d4b258210" xmlns:ns4="bfe1b49f-1cd4-47d5-a3dc-4ad9ba0da7af" targetNamespace="http://schemas.microsoft.com/office/2006/metadata/properties" ma:root="true" ma:fieldsID="dacaa48a9419e168a0556b770992c45e" ns3:_="" ns4:_="">
    <xsd:import namespace="c2e09757-d42c-4fcd-ae27-c71d4b258210"/>
    <xsd:import namespace="bfe1b49f-1cd4-47d5-a3dc-4ad9ba0da7a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e09757-d42c-4fcd-ae27-c71d4b2582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1b49f-1cd4-47d5-a3dc-4ad9ba0da7af"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09A22D-BA8F-46E8-AD54-726FCA1966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e09757-d42c-4fcd-ae27-c71d4b258210"/>
    <ds:schemaRef ds:uri="bfe1b49f-1cd4-47d5-a3dc-4ad9ba0da7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9D7D68-E4ED-4D60-89CD-4A9E3BAC375E}">
  <ds:schemaRefs>
    <ds:schemaRef ds:uri="http://schemas.microsoft.com/sharepoint/v3/contenttype/forms"/>
  </ds:schemaRefs>
</ds:datastoreItem>
</file>

<file path=customXml/itemProps3.xml><?xml version="1.0" encoding="utf-8"?>
<ds:datastoreItem xmlns:ds="http://schemas.openxmlformats.org/officeDocument/2006/customXml" ds:itemID="{A8F5E40C-B00F-4B0D-8E6C-68A71917E82F}">
  <ds:schemaRefs>
    <ds:schemaRef ds:uri="http://purl.org/dc/terms/"/>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dcmitype/"/>
    <ds:schemaRef ds:uri="bfe1b49f-1cd4-47d5-a3dc-4ad9ba0da7af"/>
    <ds:schemaRef ds:uri="c2e09757-d42c-4fcd-ae27-c71d4b25821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TM03457475[[fn=Frame]]</Template>
  <TotalTime>50</TotalTime>
  <Words>371</Words>
  <Application>Microsoft Office PowerPoint</Application>
  <PresentationFormat>Breedbeeld</PresentationFormat>
  <Paragraphs>102</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Corbel</vt:lpstr>
      <vt:lpstr>Wingdings 2</vt:lpstr>
      <vt:lpstr>Frame</vt:lpstr>
      <vt:lpstr>Gedrag en Welzijn/Gezondheid</vt:lpstr>
      <vt:lpstr>Vandaag </vt:lpstr>
      <vt:lpstr>Opdracht gezondheidskalender</vt:lpstr>
      <vt:lpstr>Gedrag en welzijn</vt:lpstr>
      <vt:lpstr>Schapen gedrag</vt:lpstr>
      <vt:lpstr>Schapen omgang</vt:lpstr>
      <vt:lpstr>Schapen gedrag levensloop</vt:lpstr>
      <vt:lpstr>Schapen Afwijkend gedrag</vt:lpstr>
      <vt:lpstr>schapenrassen</vt:lpstr>
      <vt:lpstr>Geiten gedrag</vt:lpstr>
      <vt:lpstr>Geiten omgang</vt:lpstr>
      <vt:lpstr>Geiten gedrag levensloop</vt:lpstr>
      <vt:lpstr>Geiten afwijkend gedrag</vt:lpstr>
      <vt:lpstr>geitenrassen</vt:lpstr>
      <vt:lpstr>Opdracht </vt:lpstr>
      <vt:lpstr>gezondheid</vt:lpstr>
      <vt:lpstr>PowerPoint-presentatie</vt:lpstr>
      <vt:lpstr>Opdracht </vt:lpstr>
      <vt:lpstr>Opdracht schapen en geitenziektes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Gedrag en Welzijn/Gezondheid</dc:title>
  <dc:creator>Corine Harkink</dc:creator>
  <cp:lastModifiedBy>Corine Harkink</cp:lastModifiedBy>
  <cp:revision>10</cp:revision>
  <dcterms:created xsi:type="dcterms:W3CDTF">2023-03-22T07:41:25Z</dcterms:created>
  <dcterms:modified xsi:type="dcterms:W3CDTF">2023-03-22T08:31:31Z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0x01010079793C7D7F3BC946A5F2904ADE47754D</vt:lpwstr>
  </property>
</Properties>
</file>